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65" r:id="rId5"/>
    <p:sldId id="263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8" r:id="rId18"/>
    <p:sldId id="277" r:id="rId19"/>
    <p:sldId id="279" r:id="rId20"/>
    <p:sldId id="280" r:id="rId21"/>
    <p:sldId id="262" r:id="rId2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A6192"/>
    <a:srgbClr val="0C72AA"/>
    <a:srgbClr val="0987CD"/>
    <a:srgbClr val="027FD4"/>
    <a:srgbClr val="19A1FD"/>
    <a:srgbClr val="CC0066"/>
    <a:srgbClr val="FF0066"/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24" autoAdjust="0"/>
    <p:restoredTop sz="90929"/>
  </p:normalViewPr>
  <p:slideViewPr>
    <p:cSldViewPr>
      <p:cViewPr varScale="1">
        <p:scale>
          <a:sx n="83" d="100"/>
          <a:sy n="83" d="100"/>
        </p:scale>
        <p:origin x="-132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71600" y="3429000"/>
            <a:ext cx="6172200" cy="762000"/>
          </a:xfrm>
        </p:spPr>
        <p:txBody>
          <a:bodyPr/>
          <a:lstStyle>
            <a:lvl1pPr>
              <a:defRPr sz="6000"/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en-US" noProof="0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05000" y="4191000"/>
            <a:ext cx="5638800" cy="762000"/>
          </a:xfrm>
        </p:spPr>
        <p:txBody>
          <a:bodyPr/>
          <a:lstStyle>
            <a:lvl1pPr marL="0" indent="0">
              <a:defRPr sz="2400" b="0"/>
            </a:lvl1pPr>
          </a:lstStyle>
          <a:p>
            <a:pPr lvl="0"/>
            <a:r>
              <a:rPr lang="ru-RU" noProof="0" smtClean="0"/>
              <a:t>Образец подзаголовка</a:t>
            </a:r>
            <a:endParaRPr lang="en-US" noProof="0" smtClean="0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0419C5C5-266F-4F0C-BCFA-F0BC66A5DDC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C9F576-040F-4D5A-9A96-61CE35E8BC0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7418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5FA9E5-99CB-438E-92A0-43B11B16BC9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8838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52600" y="838200"/>
            <a:ext cx="3543300" cy="5410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448300" y="838200"/>
            <a:ext cx="3543300" cy="5410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6C477F-4D71-4484-9E91-414F50D0D41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148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44B8A9-0483-456B-81AC-456CCCCA897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844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FDFEB-CC68-4409-B381-21256D2485B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621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25B5C0-7D3A-4093-AB49-A66F5D6DAD6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5079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CB31E8-FBBD-425E-8567-2FCF8592386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2505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881DA5-9BAD-4512-9EE3-BA9BF9F3B92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9320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F7348D-F42D-4CE8-9DFF-2E5DADC8569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1085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3700" y="0"/>
            <a:ext cx="2247900" cy="6248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591300" cy="6248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F6C32C-6251-44F4-9BE6-8A7E617BECB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967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7467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52600" y="838200"/>
            <a:ext cx="7239000" cy="541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553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bg2"/>
                </a:solidFill>
                <a:latin typeface="Impact" pitchFamily="34" charset="0"/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553200"/>
            <a:ext cx="2895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bg2"/>
                </a:solidFill>
                <a:latin typeface="Impact" pitchFamily="34" charset="0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553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bg2"/>
                </a:solidFill>
                <a:latin typeface="Impact" pitchFamily="34" charset="0"/>
              </a:defRPr>
            </a:lvl1pPr>
          </a:lstStyle>
          <a:p>
            <a:fld id="{8297394E-4E74-4BD9-94E0-34CB6CDF7614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CC0066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CC0066"/>
          </a:solidFill>
          <a:latin typeface="KabobExtrabold" pitchFamily="2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CC0066"/>
          </a:solidFill>
          <a:latin typeface="KabobExtrabold" pitchFamily="2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CC0066"/>
          </a:solidFill>
          <a:latin typeface="KabobExtrabold" pitchFamily="2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CC0066"/>
          </a:solidFill>
          <a:latin typeface="KabobExtrabold" pitchFamily="2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CC0066"/>
          </a:solidFill>
          <a:latin typeface="KabobExtrabold" pitchFamily="2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CC0066"/>
          </a:solidFill>
          <a:latin typeface="KabobExtrabold" pitchFamily="2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CC0066"/>
          </a:solidFill>
          <a:latin typeface="KabobExtrabold" pitchFamily="2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CC0066"/>
          </a:solidFill>
          <a:latin typeface="KabobExtrabold" pitchFamily="2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defRPr sz="2800" b="1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defRPr sz="2400" b="1">
          <a:solidFill>
            <a:schemeClr val="bg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defRPr sz="2000" b="1">
          <a:solidFill>
            <a:schemeClr val="bg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defRPr b="1">
          <a:solidFill>
            <a:schemeClr val="bg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defRPr b="1">
          <a:solidFill>
            <a:schemeClr val="bg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defRPr b="1">
          <a:solidFill>
            <a:schemeClr val="bg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defRPr b="1">
          <a:solidFill>
            <a:schemeClr val="bg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defRPr b="1">
          <a:solidFill>
            <a:schemeClr val="bg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defRPr b="1">
          <a:solidFill>
            <a:schemeClr val="bg2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71600" y="548680"/>
            <a:ext cx="6172200" cy="3642320"/>
          </a:xfrm>
        </p:spPr>
        <p:txBody>
          <a:bodyPr/>
          <a:lstStyle/>
          <a:p>
            <a:r>
              <a:rPr lang="ru-RU" sz="4000" b="1" dirty="0"/>
              <a:t>Возможности арт-терапии в работе по профилактике социально-негативных явлений в молодежной среде</a:t>
            </a:r>
            <a:endParaRPr lang="en-US" sz="4000" dirty="0">
              <a:solidFill>
                <a:srgbClr val="0A6192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03848" y="4365104"/>
            <a:ext cx="5638800" cy="792088"/>
          </a:xfrm>
        </p:spPr>
        <p:txBody>
          <a:bodyPr/>
          <a:lstStyle/>
          <a:p>
            <a:pPr algn="r"/>
            <a:r>
              <a:rPr lang="ru-RU" dirty="0" smtClean="0"/>
              <a:t>Громыко Елена Дмитриевна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52600" y="1772816"/>
            <a:ext cx="7239000" cy="3168352"/>
          </a:xfrm>
        </p:spPr>
        <p:txBody>
          <a:bodyPr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</a:rPr>
              <a:t>Кто </a:t>
            </a:r>
            <a:r>
              <a:rPr lang="ru-RU" sz="3200" dirty="0">
                <a:solidFill>
                  <a:srgbClr val="C00000"/>
                </a:solidFill>
              </a:rPr>
              <a:t>хочет - ищет возможность, кто не хочет - ищет причину или как сформировать активную жизненную позицию </a:t>
            </a:r>
            <a:r>
              <a:rPr lang="ru-RU" sz="3200" dirty="0" smtClean="0">
                <a:solidFill>
                  <a:srgbClr val="C00000"/>
                </a:solidFill>
              </a:rPr>
              <a:t>личности</a:t>
            </a:r>
            <a:endParaRPr lang="ru-RU" sz="32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Задачи арт-терапии: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Любой человек способен выразить себя, свои чувства и свое состояние мелодией, звуком, движением, рисунком. Случается так, что для некоторых людей - это единственный способ дать миру знать о себе, заявить о себе как о творческой личности. Предоставить такую возможность всем нуждающимся – задача арт-терапии.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5771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Задачи арт-терапии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Задача арт-терапевтической работы: побудить участников группы учиться посредством того опыта, который ранее не был ими осознан. Чем более понятный человек станет понятным для самого себя, тем лучше  он будет способен к осмыслению возможных отклонений в своем поведении.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6752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Арт-терапия – это…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Арт-терапия – это психологическое врачевание личности средствами художественного творчества.</a:t>
            </a:r>
          </a:p>
          <a:p>
            <a:r>
              <a:rPr lang="ru-RU" dirty="0"/>
              <a:t>Арт-терапия – это не столько лечение, сколько развитие креативности, развитие и гармонизация личности, помогающие при решении любых проблем.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3827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Направления арт-терапии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соответствуют видам искусств, а разнообразие техник практически неограниченно:</a:t>
            </a:r>
          </a:p>
          <a:p>
            <a:r>
              <a:rPr lang="ru-RU" dirty="0"/>
              <a:t>- </a:t>
            </a:r>
            <a:r>
              <a:rPr lang="ru-RU" dirty="0" err="1"/>
              <a:t>изотерапия</a:t>
            </a:r>
            <a:r>
              <a:rPr lang="ru-RU" dirty="0"/>
              <a:t>;</a:t>
            </a:r>
          </a:p>
          <a:p>
            <a:r>
              <a:rPr lang="ru-RU" dirty="0"/>
              <a:t>- визуальная терапия (терапия образами);</a:t>
            </a:r>
          </a:p>
          <a:p>
            <a:r>
              <a:rPr lang="ru-RU" dirty="0"/>
              <a:t>- медитативное рисование;</a:t>
            </a:r>
          </a:p>
          <a:p>
            <a:r>
              <a:rPr lang="ru-RU" dirty="0"/>
              <a:t>- мультимедийная (интегративная).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8760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7467600" cy="980728"/>
          </a:xfrm>
        </p:spPr>
        <p:txBody>
          <a:bodyPr/>
          <a:lstStyle/>
          <a:p>
            <a:pPr algn="ctr"/>
            <a:r>
              <a:rPr lang="ru-RU" sz="2800" dirty="0"/>
              <a:t>Преимущества использования арт-терапии</a:t>
            </a:r>
            <a:r>
              <a:rPr lang="ru-RU" sz="2800" dirty="0" smtClean="0"/>
              <a:t>: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52600" y="908720"/>
            <a:ext cx="7239000" cy="5832648"/>
          </a:xfrm>
        </p:spPr>
        <p:txBody>
          <a:bodyPr/>
          <a:lstStyle/>
          <a:p>
            <a:r>
              <a:rPr lang="ru-RU" sz="2400" dirty="0"/>
              <a:t>- естественность;</a:t>
            </a:r>
          </a:p>
          <a:p>
            <a:r>
              <a:rPr lang="ru-RU" sz="2400" dirty="0"/>
              <a:t>- </a:t>
            </a:r>
            <a:r>
              <a:rPr lang="ru-RU" sz="2400" dirty="0" err="1"/>
              <a:t>экологичность</a:t>
            </a:r>
            <a:r>
              <a:rPr lang="ru-RU" sz="2400" dirty="0"/>
              <a:t>;</a:t>
            </a:r>
          </a:p>
          <a:p>
            <a:r>
              <a:rPr lang="ru-RU" sz="2400" dirty="0"/>
              <a:t>- </a:t>
            </a:r>
            <a:r>
              <a:rPr lang="ru-RU" sz="2400" dirty="0" err="1"/>
              <a:t>ресурсность</a:t>
            </a:r>
            <a:r>
              <a:rPr lang="ru-RU" sz="2400" dirty="0"/>
              <a:t>;</a:t>
            </a:r>
          </a:p>
          <a:p>
            <a:r>
              <a:rPr lang="ru-RU" sz="2400" dirty="0"/>
              <a:t>- отсутствие ограничений и противопоказаний;</a:t>
            </a:r>
          </a:p>
          <a:p>
            <a:r>
              <a:rPr lang="ru-RU" sz="2400" dirty="0"/>
              <a:t>- развитие души через художественное творчество;</a:t>
            </a:r>
          </a:p>
          <a:p>
            <a:r>
              <a:rPr lang="ru-RU" sz="2400" dirty="0"/>
              <a:t>- искусство само обладает целительным действием;</a:t>
            </a:r>
          </a:p>
          <a:p>
            <a:r>
              <a:rPr lang="ru-RU" sz="2400" dirty="0"/>
              <a:t>- изобразительная деятельность сопровождается терапевтическим эффектом;</a:t>
            </a:r>
          </a:p>
          <a:p>
            <a:r>
              <a:rPr lang="ru-RU" sz="2400" dirty="0"/>
              <a:t>- восстановление баланса.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0905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dirty="0"/>
              <a:t>Показания для проведения арт-терапевтической работы: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- негативная «Я-концепция», дисгармоничная, заниженная самооценка, низкая степень </a:t>
            </a:r>
            <a:r>
              <a:rPr lang="ru-RU" dirty="0" err="1"/>
              <a:t>самопринятия</a:t>
            </a:r>
            <a:r>
              <a:rPr lang="ru-RU" dirty="0"/>
              <a:t>;</a:t>
            </a:r>
          </a:p>
          <a:p>
            <a:r>
              <a:rPr lang="ru-RU" dirty="0"/>
              <a:t>- трудности эмоционального развития, импульсивность, повышенная тревожность, страхи, агрессивность;</a:t>
            </a:r>
          </a:p>
          <a:p>
            <a:r>
              <a:rPr lang="ru-RU" dirty="0"/>
              <a:t>- стрессовые состояния, депрессия;</a:t>
            </a:r>
          </a:p>
          <a:p>
            <a:r>
              <a:rPr lang="ru-RU" dirty="0"/>
              <a:t>- неадекватное поведение, нарушение отношений с близкими людьми, конфликты, неудовлетворенность в семье.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6008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Эффективность арт-терапии: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dirty="0"/>
              <a:t>Арте-терапевтические занятия эффективны при нарушенной адаптации с целью психологической помощи младшим школьникам, испытывающим трудности в обучении. </a:t>
            </a:r>
            <a:endParaRPr lang="ru-RU" sz="2000" dirty="0" smtClean="0"/>
          </a:p>
          <a:p>
            <a:endParaRPr lang="ru-RU" sz="2000" dirty="0"/>
          </a:p>
          <a:p>
            <a:r>
              <a:rPr lang="ru-RU" sz="2000" dirty="0"/>
              <a:t>Доказаны преимущества арт-терапии с детьми и взрослыми, имеющие травматический опыт. У пострадавшего нарушается способность к словесному выражению чувств в силу мощной психологической защиты. Изобразительные средства предоставляют уникальную возможность для отражения, осознания и переработки травматических воспоминаний, а  в процессе рисования удается наблюдать драматические события как бы со стороны.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2974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dirty="0"/>
              <a:t>Позитивные результаты арт-терапии</a:t>
            </a:r>
            <a:r>
              <a:rPr lang="ru-RU" sz="2800" dirty="0" smtClean="0"/>
              <a:t>: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dirty="0" smtClean="0"/>
              <a:t>- </a:t>
            </a:r>
            <a:r>
              <a:rPr lang="ru-RU" sz="2000" dirty="0"/>
              <a:t>создается положительный эмоциональный настрой в группе;</a:t>
            </a:r>
          </a:p>
          <a:p>
            <a:r>
              <a:rPr lang="ru-RU" sz="2000" dirty="0"/>
              <a:t>- облегчается процесс коммуникации со сверстниками, учителем, создается взаимное приятие;</a:t>
            </a:r>
          </a:p>
          <a:p>
            <a:r>
              <a:rPr lang="ru-RU" sz="2000" dirty="0"/>
              <a:t>- позволяет обратиться к тем реальным проблемам, которые по каким-то причинам затруднительно обсуждать вербально;</a:t>
            </a:r>
          </a:p>
          <a:p>
            <a:r>
              <a:rPr lang="ru-RU" sz="2000" dirty="0"/>
              <a:t>- это способ разрядки разрушительных тенденций;</a:t>
            </a:r>
          </a:p>
          <a:p>
            <a:r>
              <a:rPr lang="ru-RU" sz="2000" dirty="0"/>
              <a:t>- творческое самовыражение, развитие воображения, творческого опыта;</a:t>
            </a:r>
          </a:p>
          <a:p>
            <a:r>
              <a:rPr lang="ru-RU" sz="2000" dirty="0"/>
              <a:t>- повышение адаптационных способностей;</a:t>
            </a:r>
          </a:p>
          <a:p>
            <a:r>
              <a:rPr lang="ru-RU" sz="2000" dirty="0"/>
              <a:t>- снижение утомления, негативного эмоционального состояния;</a:t>
            </a:r>
          </a:p>
          <a:p>
            <a:r>
              <a:rPr lang="ru-RU" sz="2000" dirty="0"/>
              <a:t>- коррекция отклонений в личностном развитии;</a:t>
            </a:r>
          </a:p>
          <a:p>
            <a:r>
              <a:rPr lang="ru-RU" sz="2000" dirty="0"/>
              <a:t>- позволяет выстраивать отношения с ребенком на основе любви. </a:t>
            </a:r>
          </a:p>
        </p:txBody>
      </p:sp>
    </p:spTree>
    <p:extLst>
      <p:ext uri="{BB962C8B-B14F-4D97-AF65-F5344CB8AC3E}">
        <p14:creationId xmlns:p14="http://schemas.microsoft.com/office/powerpoint/2010/main" val="2921260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/>
              <a:t>«Когда мы используем различные виды искусства для </a:t>
            </a:r>
            <a:r>
              <a:rPr lang="ru-RU" sz="2400" dirty="0" err="1"/>
              <a:t>самооздоровления</a:t>
            </a:r>
            <a:r>
              <a:rPr lang="ru-RU" sz="2400" dirty="0"/>
              <a:t> или в терапевтических целях, то не беспокоимся относительно красоты произведений, грамматической или стилистической правильности текста или гармоничного звучания песни. Мы используем искусство в целях </a:t>
            </a:r>
            <a:r>
              <a:rPr lang="ru-RU" sz="2400" dirty="0" err="1"/>
              <a:t>высбождения</a:t>
            </a:r>
            <a:r>
              <a:rPr lang="ru-RU" sz="2400" dirty="0"/>
              <a:t>, выражения, облегчения. Мы можем также получить интуитивное откровение, </a:t>
            </a:r>
            <a:r>
              <a:rPr lang="ru-RU" sz="2400" dirty="0" err="1"/>
              <a:t>инсайт</a:t>
            </a:r>
            <a:r>
              <a:rPr lang="ru-RU" sz="2400" dirty="0"/>
              <a:t>, если обратимся к символически или метафорическим смыслам, содержащимися в собственных произведениях» (Н. </a:t>
            </a:r>
            <a:r>
              <a:rPr lang="ru-RU" sz="2400" dirty="0" err="1"/>
              <a:t>Рождерс</a:t>
            </a:r>
            <a:r>
              <a:rPr lang="ru-RU" sz="2400" dirty="0" smtClean="0"/>
              <a:t>).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635925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Техники арт-терапии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«Человек, который срывает яблоко с дерева»</a:t>
            </a:r>
          </a:p>
          <a:p>
            <a:r>
              <a:rPr lang="ru-RU" dirty="0"/>
              <a:t>(разработана арт-терапевтами Линдой </a:t>
            </a:r>
            <a:r>
              <a:rPr lang="ru-RU" dirty="0" err="1"/>
              <a:t>Гантт</a:t>
            </a:r>
            <a:r>
              <a:rPr lang="ru-RU" dirty="0"/>
              <a:t> и </a:t>
            </a:r>
            <a:r>
              <a:rPr lang="ru-RU" dirty="0" err="1"/>
              <a:t>Кармелло</a:t>
            </a:r>
            <a:r>
              <a:rPr lang="ru-RU" dirty="0"/>
              <a:t> </a:t>
            </a:r>
            <a:r>
              <a:rPr lang="ru-RU" dirty="0" err="1"/>
              <a:t>Табон</a:t>
            </a:r>
            <a:r>
              <a:rPr lang="ru-RU" dirty="0" smtClean="0"/>
              <a:t>).</a:t>
            </a:r>
          </a:p>
          <a:p>
            <a:endParaRPr lang="ru-RU" dirty="0"/>
          </a:p>
          <a:p>
            <a:r>
              <a:rPr lang="ru-RU" dirty="0"/>
              <a:t>Инструкция: нарисуйте человека, который срывает яблоко с дерева</a:t>
            </a:r>
            <a:r>
              <a:rPr lang="ru-RU" dirty="0" smtClean="0"/>
              <a:t>.</a:t>
            </a:r>
          </a:p>
          <a:p>
            <a:endParaRPr lang="ru-RU" dirty="0"/>
          </a:p>
          <a:p>
            <a:r>
              <a:rPr lang="ru-RU" dirty="0"/>
              <a:t>Материал: бумага, фломастеры, включая серый и черный.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685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Анализ дает преставление о доминирующих способах достижения целей или стратегии принятия решения. </a:t>
            </a:r>
          </a:p>
          <a:p>
            <a:r>
              <a:rPr lang="ru-RU" dirty="0"/>
              <a:t>Срывание яблока – это действие, во время которого человек проявляет способность продвигаться к цели.</a:t>
            </a:r>
          </a:p>
          <a:p>
            <a:r>
              <a:rPr lang="ru-RU" dirty="0"/>
              <a:t>Инструкция к заданию оставляет высокую степень свободы моделировать предложенную ситуацию по собственному желанию.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0720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Признаки и символы рисунка: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dirty="0"/>
              <a:t>Изображение ветки вместо дерева – инфантильность</a:t>
            </a:r>
          </a:p>
          <a:p>
            <a:r>
              <a:rPr lang="ru-RU" sz="2000" dirty="0"/>
              <a:t>Слишком большие размеры объекта – внутренняя раскованность, свобода.</a:t>
            </a:r>
          </a:p>
          <a:p>
            <a:r>
              <a:rPr lang="ru-RU" sz="2000" dirty="0"/>
              <a:t>Созревающие плоды – созревающие проблемы личности, количество плодов равно количеству решаемых проблем, упавшие яблоки – решенные проблемы.</a:t>
            </a:r>
          </a:p>
          <a:p>
            <a:r>
              <a:rPr lang="ru-RU" sz="2000" dirty="0"/>
              <a:t>Наличие яблок на дереве – чувство вины.</a:t>
            </a:r>
          </a:p>
          <a:p>
            <a:r>
              <a:rPr lang="ru-RU" sz="2000" dirty="0"/>
              <a:t>Яблоко (спелое, сочное, зеленое, кислое, сладкое, вкусное).</a:t>
            </a:r>
          </a:p>
          <a:p>
            <a:r>
              <a:rPr lang="ru-RU" sz="2000" dirty="0"/>
              <a:t>Человек поднимает яблоко с земли – психологическое неблагополучие.</a:t>
            </a:r>
          </a:p>
          <a:p>
            <a:r>
              <a:rPr lang="ru-RU" sz="2000" dirty="0"/>
              <a:t>Динамический образ человека, срывающего яблоко – детский символ, способный пробудить позитивные чувства. </a:t>
            </a:r>
          </a:p>
        </p:txBody>
      </p:sp>
    </p:spTree>
    <p:extLst>
      <p:ext uri="{BB962C8B-B14F-4D97-AF65-F5344CB8AC3E}">
        <p14:creationId xmlns:p14="http://schemas.microsoft.com/office/powerpoint/2010/main" val="2982621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/>
              <a:t>Субдоминантная</a:t>
            </a:r>
            <a:r>
              <a:rPr lang="ru-RU" b="1" dirty="0"/>
              <a:t> рука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838200"/>
            <a:ext cx="7731968" cy="6335216"/>
          </a:xfrm>
        </p:spPr>
        <p:txBody>
          <a:bodyPr/>
          <a:lstStyle/>
          <a:p>
            <a:r>
              <a:rPr lang="ru-RU" dirty="0"/>
              <a:t>У этой руки не было уроков чистописания, опыта рисования. Она не может сразу выполнить все ваши указания. Она может служить открытым каналом для откровенных чувств, идущих прямо от сердца. </a:t>
            </a:r>
          </a:p>
          <a:p>
            <a:r>
              <a:rPr lang="ru-RU" dirty="0"/>
              <a:t>Рисование субдоминантой рукой – это прием, который используется при обучении в художественных школах, как способ расслабления учеников. </a:t>
            </a:r>
          </a:p>
          <a:p>
            <a:r>
              <a:rPr lang="ru-RU" dirty="0" smtClean="0"/>
              <a:t>Это </a:t>
            </a:r>
            <a:r>
              <a:rPr lang="ru-RU" dirty="0"/>
              <a:t>действенный способ исследовать мир своих эмоциональных ощущений, разложить все по полочкам. </a:t>
            </a:r>
          </a:p>
        </p:txBody>
      </p:sp>
    </p:spTree>
    <p:extLst>
      <p:ext uri="{BB962C8B-B14F-4D97-AF65-F5344CB8AC3E}">
        <p14:creationId xmlns:p14="http://schemas.microsoft.com/office/powerpoint/2010/main" val="2514800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Условия проведения: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/>
              <a:t>Создание безопасной обстановки (Спокойная уединенная обстановка, музыка, свеча) </a:t>
            </a:r>
          </a:p>
          <a:p>
            <a:pPr lvl="0"/>
            <a:r>
              <a:rPr lang="ru-RU" dirty="0"/>
              <a:t>Не прилагать много усилий. Сфокусировать свое внимание, раскрыть свое сердце, услышать послание и продолжать жить со слегка изменившимся сознанием. В большинстве случаев этого достаточно. Чтобы вновь задышать полной грудью.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6769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b="1" dirty="0"/>
              <a:t>Варианты выполнения упражнений </a:t>
            </a:r>
            <a:r>
              <a:rPr lang="ru-RU" sz="2400" b="1" dirty="0" err="1"/>
              <a:t>субдоминантной</a:t>
            </a:r>
            <a:r>
              <a:rPr lang="ru-RU" sz="2400" b="1" dirty="0"/>
              <a:t> рукой: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838200"/>
            <a:ext cx="8092008" cy="5410200"/>
          </a:xfrm>
        </p:spPr>
        <p:txBody>
          <a:bodyPr/>
          <a:lstStyle/>
          <a:p>
            <a:pPr algn="ctr"/>
            <a:r>
              <a:rPr lang="ru-RU" sz="1800" dirty="0">
                <a:solidFill>
                  <a:srgbClr val="C00000"/>
                </a:solidFill>
              </a:rPr>
              <a:t>Упражнения «Освобождение от беспокойства»</a:t>
            </a:r>
          </a:p>
          <a:p>
            <a:pPr lvl="0"/>
            <a:r>
              <a:rPr lang="ru-RU" sz="1800" dirty="0"/>
              <a:t>Сядьте, глубоко вздохните, </a:t>
            </a:r>
            <a:r>
              <a:rPr lang="ru-RU" sz="1800" dirty="0" smtClean="0"/>
              <a:t>расслабьтесь</a:t>
            </a:r>
            <a:endParaRPr lang="ru-RU" sz="1800" dirty="0"/>
          </a:p>
          <a:p>
            <a:pPr lvl="0"/>
            <a:r>
              <a:rPr lang="ru-RU" sz="1800" dirty="0"/>
              <a:t>Почувствуйте, где в </a:t>
            </a:r>
            <a:r>
              <a:rPr lang="ru-RU" sz="1800" dirty="0" smtClean="0"/>
              <a:t>теле находится </a:t>
            </a:r>
            <a:r>
              <a:rPr lang="ru-RU" sz="1800" dirty="0"/>
              <a:t>источник переживаний</a:t>
            </a:r>
          </a:p>
          <a:p>
            <a:pPr lvl="0"/>
            <a:r>
              <a:rPr lang="ru-RU" sz="1800" dirty="0" smtClean="0"/>
              <a:t>Возьмите </a:t>
            </a:r>
            <a:r>
              <a:rPr lang="ru-RU" sz="1800" dirty="0"/>
              <a:t>карандаш в </a:t>
            </a:r>
            <a:r>
              <a:rPr lang="ru-RU" sz="1800" dirty="0" err="1"/>
              <a:t>субдоминантную</a:t>
            </a:r>
            <a:r>
              <a:rPr lang="ru-RU" sz="1800" dirty="0"/>
              <a:t> руку и </a:t>
            </a:r>
            <a:r>
              <a:rPr lang="ru-RU" sz="1800" dirty="0" smtClean="0"/>
              <a:t>представьте, </a:t>
            </a:r>
            <a:r>
              <a:rPr lang="ru-RU" sz="1800" dirty="0"/>
              <a:t>как страдание перетекает из того места, где оно сосредоточенно в твою руку, в карандаш, на бумагу. Дайте чувству беспокойства перейти на бумагу.</a:t>
            </a:r>
          </a:p>
          <a:p>
            <a:pPr lvl="0"/>
            <a:r>
              <a:rPr lang="ru-RU" sz="1800" dirty="0"/>
              <a:t>Назовите свой рисунок.</a:t>
            </a:r>
          </a:p>
          <a:p>
            <a:pPr lvl="0"/>
            <a:r>
              <a:rPr lang="ru-RU" sz="1800" dirty="0"/>
              <a:t>Дышите глубоко</a:t>
            </a:r>
          </a:p>
          <a:p>
            <a:pPr lvl="0"/>
            <a:r>
              <a:rPr lang="ru-RU" sz="1800" dirty="0"/>
              <a:t>А теперь закройте глаза и переключитесь.  Вместо, того, чтобы чувствовать страдание, представьте себе, что стоите у самого сердца своего сердца и чувствуйте любовь. Просто почувствуйте любовь</a:t>
            </a:r>
          </a:p>
          <a:p>
            <a:pPr lvl="0"/>
            <a:r>
              <a:rPr lang="ru-RU" sz="1800" dirty="0"/>
              <a:t>Теперь представьте, как любовь перетекает  в ту самую часть тела, где расположилась беспокоящая ситуация.</a:t>
            </a:r>
          </a:p>
          <a:p>
            <a:pPr lvl="0"/>
            <a:r>
              <a:rPr lang="ru-RU" sz="1800" dirty="0"/>
              <a:t>Представьте, как эта любовь перетекает от вашего  сердца в руку, в карандаш и на бумагу. </a:t>
            </a:r>
          </a:p>
          <a:p>
            <a:pPr lvl="0"/>
            <a:r>
              <a:rPr lang="ru-RU" sz="1800" dirty="0"/>
              <a:t>Дайте название этому рисунку</a:t>
            </a:r>
            <a:r>
              <a:rPr lang="ru-RU" sz="1800" dirty="0" smtClean="0"/>
              <a:t>.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25740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Упражнение: принимаем </a:t>
            </a:r>
            <a:r>
              <a:rPr lang="ru-RU" dirty="0" smtClean="0"/>
              <a:t>себя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838200"/>
            <a:ext cx="8164016" cy="5831160"/>
          </a:xfrm>
        </p:spPr>
        <p:txBody>
          <a:bodyPr/>
          <a:lstStyle/>
          <a:p>
            <a:pPr lvl="0"/>
            <a:r>
              <a:rPr lang="ru-RU" sz="2000" dirty="0" smtClean="0"/>
              <a:t>Сядьте</a:t>
            </a:r>
            <a:r>
              <a:rPr lang="ru-RU" sz="2000" dirty="0"/>
              <a:t>, глубоко вздохните, </a:t>
            </a:r>
            <a:r>
              <a:rPr lang="ru-RU" sz="2000" dirty="0" smtClean="0"/>
              <a:t>расслабьтесь.</a:t>
            </a:r>
            <a:endParaRPr lang="ru-RU" sz="2000" dirty="0"/>
          </a:p>
          <a:p>
            <a:pPr lvl="0"/>
            <a:r>
              <a:rPr lang="ru-RU" sz="2000" dirty="0"/>
              <a:t>Выберите проблему или беспокоящий вас вопрос. </a:t>
            </a:r>
            <a:endParaRPr lang="ru-RU" sz="2000" dirty="0" smtClean="0"/>
          </a:p>
          <a:p>
            <a:pPr lvl="0"/>
            <a:r>
              <a:rPr lang="ru-RU" sz="2000" dirty="0" smtClean="0"/>
              <a:t>Напишите </a:t>
            </a:r>
            <a:r>
              <a:rPr lang="ru-RU" sz="2000" dirty="0"/>
              <a:t>эту проблему на бумаге. </a:t>
            </a:r>
          </a:p>
          <a:p>
            <a:pPr lvl="0"/>
            <a:r>
              <a:rPr lang="ru-RU" sz="2000" dirty="0"/>
              <a:t>Нарисуйте что-нибудь, что отражает ваши чувства, связанные с этой проблемой. </a:t>
            </a:r>
          </a:p>
          <a:p>
            <a:pPr lvl="0"/>
            <a:r>
              <a:rPr lang="ru-RU" sz="2000" dirty="0"/>
              <a:t>Переместите эту проблему к себе в сердце и почувствуйте, как ваше сердце принимает проблему такой, какая она есть. Запомните, что вы чувствуйте, когда принимает проблему такой, какая она есть.</a:t>
            </a:r>
          </a:p>
          <a:p>
            <a:pPr lvl="0"/>
            <a:r>
              <a:rPr lang="ru-RU" sz="2000" dirty="0"/>
              <a:t>Спросите, что мне нужно знать об этом?</a:t>
            </a:r>
          </a:p>
          <a:p>
            <a:pPr lvl="0"/>
            <a:r>
              <a:rPr lang="ru-RU" sz="2000" dirty="0"/>
              <a:t>Просто </a:t>
            </a:r>
            <a:r>
              <a:rPr lang="ru-RU" sz="2000" dirty="0" smtClean="0"/>
              <a:t>слушайте.</a:t>
            </a:r>
            <a:endParaRPr lang="ru-RU" sz="2000" dirty="0"/>
          </a:p>
          <a:p>
            <a:pPr lvl="0"/>
            <a:r>
              <a:rPr lang="ru-RU" sz="2000" dirty="0"/>
              <a:t>Напишите или нарисуйте </a:t>
            </a:r>
            <a:r>
              <a:rPr lang="ru-RU" sz="2000" dirty="0" smtClean="0"/>
              <a:t>что-нибудь, </a:t>
            </a:r>
            <a:r>
              <a:rPr lang="ru-RU" sz="2000" dirty="0"/>
              <a:t>чтобы выразить, что говорит вам ваше сердце.</a:t>
            </a:r>
          </a:p>
          <a:p>
            <a:pPr lvl="0"/>
            <a:r>
              <a:rPr lang="ru-RU" sz="2000" dirty="0"/>
              <a:t>Н</a:t>
            </a:r>
            <a:r>
              <a:rPr lang="ru-RU" sz="2000" dirty="0" smtClean="0"/>
              <a:t>апишите </a:t>
            </a:r>
            <a:r>
              <a:rPr lang="ru-RU" sz="2000" dirty="0"/>
              <a:t>на своем листке «Я принимаю себя такой, какая я есть».</a:t>
            </a:r>
          </a:p>
          <a:p>
            <a:pPr lvl="0"/>
            <a:r>
              <a:rPr lang="ru-RU" sz="2000" dirty="0"/>
              <a:t>Напишите на бумаге те чувства, которые пробуждаются в вас в ответ на это заявление.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418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dirty="0"/>
              <a:t>Упражнение: выражает </a:t>
            </a:r>
            <a:r>
              <a:rPr lang="ru-RU" sz="3200" dirty="0" smtClean="0"/>
              <a:t>тревогу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Сядьте</a:t>
            </a:r>
            <a:r>
              <a:rPr lang="ru-RU" dirty="0"/>
              <a:t>, глубоко вздохните, </a:t>
            </a:r>
            <a:r>
              <a:rPr lang="ru-RU" dirty="0" smtClean="0"/>
              <a:t>расслабьтесь.</a:t>
            </a:r>
            <a:endParaRPr lang="ru-RU" dirty="0"/>
          </a:p>
          <a:p>
            <a:pPr lvl="0"/>
            <a:r>
              <a:rPr lang="ru-RU" dirty="0"/>
              <a:t>Найдите в себе ощущение тревоги. Где она локализуется: в животе, лице, голове.</a:t>
            </a:r>
          </a:p>
          <a:p>
            <a:pPr lvl="0"/>
            <a:r>
              <a:rPr lang="ru-RU" dirty="0"/>
              <a:t>В</a:t>
            </a:r>
            <a:r>
              <a:rPr lang="ru-RU" dirty="0" smtClean="0"/>
              <a:t>ыплесните </a:t>
            </a:r>
            <a:r>
              <a:rPr lang="ru-RU" dirty="0"/>
              <a:t>из себя тревогу и перенесите ее на бумагу</a:t>
            </a:r>
          </a:p>
          <a:p>
            <a:pPr lvl="0"/>
            <a:r>
              <a:rPr lang="ru-RU" dirty="0"/>
              <a:t>Спросите тревогу: «Что мне надо знать?»</a:t>
            </a:r>
          </a:p>
          <a:p>
            <a:pPr lvl="0"/>
            <a:r>
              <a:rPr lang="ru-RU" dirty="0"/>
              <a:t>Нарисуйте или напишите то, что она должна вам ответить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9960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Плакат </a:t>
            </a:r>
            <a:r>
              <a:rPr lang="ru-RU" b="1" dirty="0" smtClean="0"/>
              <a:t>желаний</a:t>
            </a:r>
            <a:endParaRPr lang="ru-RU" dirty="0"/>
          </a:p>
        </p:txBody>
      </p:sp>
      <p:pic>
        <p:nvPicPr>
          <p:cNvPr id="4" name="Объект 3" descr="http://i071.radikal.ru/0904/a7/badea7bf95df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124744"/>
            <a:ext cx="7136655" cy="48965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97561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71600" y="404664"/>
            <a:ext cx="6172200" cy="3786336"/>
          </a:xfrm>
        </p:spPr>
        <p:txBody>
          <a:bodyPr/>
          <a:lstStyle/>
          <a:p>
            <a:r>
              <a:rPr lang="ru-RU" dirty="0"/>
              <a:t>Терпения и уверенности </a:t>
            </a:r>
            <a:r>
              <a:rPr lang="ru-RU" dirty="0" smtClean="0"/>
              <a:t>вам</a:t>
            </a:r>
            <a:r>
              <a:rPr lang="ru-RU" dirty="0"/>
              <a:t>, дорогие коллеги!</a:t>
            </a:r>
            <a:endParaRPr lang="en-US" dirty="0">
              <a:solidFill>
                <a:srgbClr val="0A6192"/>
              </a:solidFill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07704" y="4653136"/>
            <a:ext cx="5638800" cy="762000"/>
          </a:xfrm>
        </p:spPr>
        <p:txBody>
          <a:bodyPr/>
          <a:lstStyle/>
          <a:p>
            <a:pPr algn="ctr"/>
            <a:r>
              <a:rPr lang="ru-RU" dirty="0"/>
              <a:t>Благодарю за внимание!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минар">
  <a:themeElements>
    <a:clrScheme name="Тема Office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KabobExtrabold"/>
        <a:ea typeface=""/>
        <a:cs typeface=""/>
      </a:majorFont>
      <a:minorFont>
        <a:latin typeface="Kabob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Семинар</Template>
  <TotalTime>34</TotalTime>
  <Words>1161</Words>
  <Application>Microsoft Office PowerPoint</Application>
  <PresentationFormat>Экран (4:3)</PresentationFormat>
  <Paragraphs>101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Семинар</vt:lpstr>
      <vt:lpstr>Возможности арт-терапии в работе по профилактике социально-негативных явлений в молодежной среде</vt:lpstr>
      <vt:lpstr>Презентация PowerPoint</vt:lpstr>
      <vt:lpstr>Задачи арт-терапии:</vt:lpstr>
      <vt:lpstr>Задачи арт-терапии</vt:lpstr>
      <vt:lpstr>Арт-терапия – это…</vt:lpstr>
      <vt:lpstr>Направления арт-терапии</vt:lpstr>
      <vt:lpstr>Преимущества использования арт-терапии:</vt:lpstr>
      <vt:lpstr>Показания для проведения арт-терапевтической работы:</vt:lpstr>
      <vt:lpstr>Эффективность арт-терапии:</vt:lpstr>
      <vt:lpstr>Позитивные результаты арт-терапии:</vt:lpstr>
      <vt:lpstr>Презентация PowerPoint</vt:lpstr>
      <vt:lpstr>Техники арт-терапии</vt:lpstr>
      <vt:lpstr>Презентация PowerPoint</vt:lpstr>
      <vt:lpstr>Признаки и символы рисунка:</vt:lpstr>
      <vt:lpstr>Субдоминантная рука</vt:lpstr>
      <vt:lpstr>Условия проведения:</vt:lpstr>
      <vt:lpstr>Варианты выполнения упражнений субдоминантной рукой:</vt:lpstr>
      <vt:lpstr>Упражнение: принимаем себя</vt:lpstr>
      <vt:lpstr>Упражнение: выражает тревогу</vt:lpstr>
      <vt:lpstr>Плакат желаний</vt:lpstr>
      <vt:lpstr>Терпения и уверенности вам, дорогие коллеги!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Возможности арт-терапии в работе по профилактике социально-негативных явлений в молодежной среде</dc:title>
  <dc:creator>goga</dc:creator>
  <cp:lastModifiedBy>Marina</cp:lastModifiedBy>
  <cp:revision>24</cp:revision>
  <dcterms:created xsi:type="dcterms:W3CDTF">2012-12-10T23:21:09Z</dcterms:created>
  <dcterms:modified xsi:type="dcterms:W3CDTF">2013-11-18T07:44:02Z</dcterms:modified>
</cp:coreProperties>
</file>